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B624"/>
    <a:srgbClr val="004F8A"/>
    <a:srgbClr val="6BBABE"/>
    <a:srgbClr val="6FB22C"/>
    <a:srgbClr val="F9FCFD"/>
    <a:srgbClr val="F3F9FA"/>
    <a:srgbClr val="E7F3F4"/>
    <a:srgbClr val="69AE23"/>
    <a:srgbClr val="3333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47" autoAdjust="0"/>
    <p:restoredTop sz="70196" autoAdjust="0"/>
  </p:normalViewPr>
  <p:slideViewPr>
    <p:cSldViewPr snapToGrid="0" showGuides="1">
      <p:cViewPr varScale="1">
        <p:scale>
          <a:sx n="81" d="100"/>
          <a:sy n="81" d="100"/>
        </p:scale>
        <p:origin x="2112" y="60"/>
      </p:cViewPr>
      <p:guideLst>
        <p:guide orient="horz" pos="799"/>
        <p:guide pos="2880"/>
        <p:guide orient="horz" pos="16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89" d="100"/>
          <a:sy n="89" d="100"/>
        </p:scale>
        <p:origin x="2898" y="-108"/>
      </p:cViewPr>
      <p:guideLst>
        <p:guide orient="horz" pos="3131"/>
        <p:guide pos="2145"/>
      </p:guideLst>
    </p:cSldViewPr>
  </p:notesViewPr>
  <p:gridSpacing cx="72008" cy="72008"/>
</p:viewPr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Tabelle3!$H$15</c:f>
              <c:strCache>
                <c:ptCount val="1"/>
                <c:pt idx="0">
                  <c:v>Pertussis</c:v>
                </c:pt>
              </c:strCache>
            </c:strRef>
          </c:tx>
          <c:spPr>
            <a:ln w="57150" cap="rnd">
              <a:solidFill>
                <a:srgbClr val="92D050">
                  <a:alpha val="59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Tabelle3!$I$13:$N$13</c:f>
              <c:strCache>
                <c:ptCount val="6"/>
                <c:pt idx="0">
                  <c:v>1952–1961</c:v>
                </c:pt>
                <c:pt idx="1">
                  <c:v>1962–1971</c:v>
                </c:pt>
                <c:pt idx="2">
                  <c:v>1972–1981</c:v>
                </c:pt>
                <c:pt idx="3">
                  <c:v>1982–1991</c:v>
                </c:pt>
                <c:pt idx="4">
                  <c:v>1992–2001</c:v>
                </c:pt>
                <c:pt idx="5">
                  <c:v>2002–2011°</c:v>
                </c:pt>
              </c:strCache>
            </c:strRef>
          </c:cat>
          <c:val>
            <c:numRef>
              <c:f>Tabelle3!$I$15:$N$15</c:f>
              <c:numCache>
                <c:formatCode>General</c:formatCode>
                <c:ptCount val="6"/>
                <c:pt idx="0">
                  <c:v>15176</c:v>
                </c:pt>
                <c:pt idx="1">
                  <c:v>1216</c:v>
                </c:pt>
                <c:pt idx="2">
                  <c:v>57</c:v>
                </c:pt>
                <c:pt idx="3">
                  <c:v>14</c:v>
                </c:pt>
                <c:pt idx="4">
                  <c:v>2</c:v>
                </c:pt>
                <c:pt idx="5">
                  <c:v>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FF4-4756-B5D3-0D5762F82D0F}"/>
            </c:ext>
          </c:extLst>
        </c:ser>
        <c:ser>
          <c:idx val="1"/>
          <c:order val="1"/>
          <c:tx>
            <c:strRef>
              <c:f>Tabelle3!$H$18</c:f>
              <c:strCache>
                <c:ptCount val="1"/>
                <c:pt idx="0">
                  <c:v>Measles</c:v>
                </c:pt>
              </c:strCache>
            </c:strRef>
          </c:tx>
          <c:spPr>
            <a:ln w="57150" cap="rnd">
              <a:solidFill>
                <a:srgbClr val="00B0F0">
                  <a:alpha val="59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Tabelle3!$I$13:$N$13</c:f>
              <c:strCache>
                <c:ptCount val="6"/>
                <c:pt idx="0">
                  <c:v>1952–1961</c:v>
                </c:pt>
                <c:pt idx="1">
                  <c:v>1962–1971</c:v>
                </c:pt>
                <c:pt idx="2">
                  <c:v>1972–1981</c:v>
                </c:pt>
                <c:pt idx="3">
                  <c:v>1982–1991</c:v>
                </c:pt>
                <c:pt idx="4">
                  <c:v>1992–2001</c:v>
                </c:pt>
                <c:pt idx="5">
                  <c:v>2002–2011°</c:v>
                </c:pt>
              </c:strCache>
            </c:strRef>
          </c:cat>
          <c:val>
            <c:numRef>
              <c:f>Tabelle3!$I$18:$N$18</c:f>
              <c:numCache>
                <c:formatCode>General</c:formatCode>
                <c:ptCount val="6"/>
                <c:pt idx="0">
                  <c:v>40014</c:v>
                </c:pt>
                <c:pt idx="1">
                  <c:v>36169</c:v>
                </c:pt>
                <c:pt idx="2">
                  <c:v>12273</c:v>
                </c:pt>
                <c:pt idx="3">
                  <c:v>2087</c:v>
                </c:pt>
                <c:pt idx="4">
                  <c:v>10</c:v>
                </c:pt>
                <c:pt idx="5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FF4-4756-B5D3-0D5762F82D0F}"/>
            </c:ext>
          </c:extLst>
        </c:ser>
        <c:ser>
          <c:idx val="2"/>
          <c:order val="2"/>
          <c:tx>
            <c:strRef>
              <c:f>Tabelle3!$H$19</c:f>
              <c:strCache>
                <c:ptCount val="1"/>
                <c:pt idx="0">
                  <c:v>Rubella</c:v>
                </c:pt>
              </c:strCache>
            </c:strRef>
          </c:tx>
          <c:spPr>
            <a:ln w="57150" cap="rnd">
              <a:solidFill>
                <a:schemeClr val="tx1">
                  <a:lumMod val="65000"/>
                  <a:lumOff val="35000"/>
                  <a:alpha val="64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Tabelle3!$I$13:$N$13</c:f>
              <c:strCache>
                <c:ptCount val="6"/>
                <c:pt idx="0">
                  <c:v>1952–1961</c:v>
                </c:pt>
                <c:pt idx="1">
                  <c:v>1962–1971</c:v>
                </c:pt>
                <c:pt idx="2">
                  <c:v>1972–1981</c:v>
                </c:pt>
                <c:pt idx="3">
                  <c:v>1982–1991</c:v>
                </c:pt>
                <c:pt idx="4">
                  <c:v>1992–2001</c:v>
                </c:pt>
                <c:pt idx="5">
                  <c:v>2002–2011°</c:v>
                </c:pt>
              </c:strCache>
            </c:strRef>
          </c:cat>
          <c:val>
            <c:numRef>
              <c:f>Tabelle3!$I$19:$N$19</c:f>
              <c:numCache>
                <c:formatCode>General</c:formatCode>
                <c:ptCount val="6"/>
                <c:pt idx="2">
                  <c:v>40945</c:v>
                </c:pt>
                <c:pt idx="3">
                  <c:v>20990</c:v>
                </c:pt>
                <c:pt idx="4">
                  <c:v>321</c:v>
                </c:pt>
                <c:pt idx="5">
                  <c:v>36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FF4-4756-B5D3-0D5762F82D0F}"/>
            </c:ext>
          </c:extLst>
        </c:ser>
        <c:ser>
          <c:idx val="3"/>
          <c:order val="3"/>
          <c:tx>
            <c:strRef>
              <c:f>Tabelle3!$H$20</c:f>
              <c:strCache>
                <c:ptCount val="1"/>
                <c:pt idx="0">
                  <c:v>Mumps</c:v>
                </c:pt>
              </c:strCache>
            </c:strRef>
          </c:tx>
          <c:spPr>
            <a:ln w="57150" cap="rnd">
              <a:solidFill>
                <a:srgbClr val="00B050">
                  <a:alpha val="73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Tabelle3!$I$13:$N$13</c:f>
              <c:strCache>
                <c:ptCount val="6"/>
                <c:pt idx="0">
                  <c:v>1952–1961</c:v>
                </c:pt>
                <c:pt idx="1">
                  <c:v>1962–1971</c:v>
                </c:pt>
                <c:pt idx="2">
                  <c:v>1972–1981</c:v>
                </c:pt>
                <c:pt idx="3">
                  <c:v>1982–1991</c:v>
                </c:pt>
                <c:pt idx="4">
                  <c:v>1992–2001</c:v>
                </c:pt>
                <c:pt idx="5">
                  <c:v>2002–2011°</c:v>
                </c:pt>
              </c:strCache>
            </c:strRef>
          </c:cat>
          <c:val>
            <c:numRef>
              <c:f>Tabelle3!$I$20:$N$20</c:f>
              <c:numCache>
                <c:formatCode>General</c:formatCode>
                <c:ptCount val="6"/>
                <c:pt idx="2">
                  <c:v>42683</c:v>
                </c:pt>
                <c:pt idx="3">
                  <c:v>34929</c:v>
                </c:pt>
                <c:pt idx="4">
                  <c:v>5067</c:v>
                </c:pt>
                <c:pt idx="5">
                  <c:v>45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FF4-4756-B5D3-0D5762F82D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4404400"/>
        <c:axId val="314271216"/>
      </c:lineChart>
      <c:catAx>
        <c:axId val="314404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314271216"/>
        <c:crosses val="autoZero"/>
        <c:auto val="1"/>
        <c:lblAlgn val="ctr"/>
        <c:lblOffset val="100"/>
        <c:noMultiLvlLbl val="0"/>
      </c:catAx>
      <c:valAx>
        <c:axId val="314271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GB" sz="1000" b="0" i="0" u="none" strike="noStrike" kern="1200" baseline="0" noProof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noProof="0" dirty="0">
                    <a:latin typeface="Arial Narrow" panose="020B0606020202030204" pitchFamily="34" charset="0"/>
                  </a:rPr>
                  <a:t>Number of cases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GB" sz="1000" b="0" i="0" u="none" strike="noStrike" kern="1200" baseline="0" noProof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314404400"/>
        <c:crosses val="autoZero"/>
        <c:crossBetween val="between"/>
        <c:majorUnit val="100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Tabelle3!$H$14</c:f>
              <c:strCache>
                <c:ptCount val="1"/>
                <c:pt idx="0">
                  <c:v>Diphtheria</c:v>
                </c:pt>
              </c:strCache>
            </c:strRef>
          </c:tx>
          <c:spPr>
            <a:ln w="57150" cap="rnd">
              <a:solidFill>
                <a:srgbClr val="92D050">
                  <a:alpha val="99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Tabelle3!$I$13:$N$13</c:f>
              <c:strCache>
                <c:ptCount val="6"/>
                <c:pt idx="0">
                  <c:v>1952–1961</c:v>
                </c:pt>
                <c:pt idx="1">
                  <c:v>1962–1971</c:v>
                </c:pt>
                <c:pt idx="2">
                  <c:v>1972–1981</c:v>
                </c:pt>
                <c:pt idx="3">
                  <c:v>1982–1991</c:v>
                </c:pt>
                <c:pt idx="4">
                  <c:v>1992–2001</c:v>
                </c:pt>
                <c:pt idx="5">
                  <c:v>2002–2011</c:v>
                </c:pt>
              </c:strCache>
            </c:strRef>
          </c:cat>
          <c:val>
            <c:numRef>
              <c:f>Tabelle3!$I$14:$N$14</c:f>
              <c:numCache>
                <c:formatCode>General</c:formatCode>
                <c:ptCount val="6"/>
                <c:pt idx="0">
                  <c:v>938</c:v>
                </c:pt>
                <c:pt idx="1">
                  <c:v>41</c:v>
                </c:pt>
                <c:pt idx="2">
                  <c:v>6</c:v>
                </c:pt>
                <c:pt idx="3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446-46FE-AF66-E23572D1A6C9}"/>
            </c:ext>
          </c:extLst>
        </c:ser>
        <c:ser>
          <c:idx val="1"/>
          <c:order val="1"/>
          <c:tx>
            <c:strRef>
              <c:f>Tabelle3!$H$16</c:f>
              <c:strCache>
                <c:ptCount val="1"/>
                <c:pt idx="0">
                  <c:v>Tetanus</c:v>
                </c:pt>
              </c:strCache>
            </c:strRef>
          </c:tx>
          <c:spPr>
            <a:ln w="57150" cap="rnd">
              <a:solidFill>
                <a:srgbClr val="00B0F0">
                  <a:alpha val="60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Tabelle3!$I$13:$N$13</c:f>
              <c:strCache>
                <c:ptCount val="6"/>
                <c:pt idx="0">
                  <c:v>1952–1961</c:v>
                </c:pt>
                <c:pt idx="1">
                  <c:v>1962–1971</c:v>
                </c:pt>
                <c:pt idx="2">
                  <c:v>1972–1981</c:v>
                </c:pt>
                <c:pt idx="3">
                  <c:v>1982–1991</c:v>
                </c:pt>
                <c:pt idx="4">
                  <c:v>1992–2001</c:v>
                </c:pt>
                <c:pt idx="5">
                  <c:v>2002–2011</c:v>
                </c:pt>
              </c:strCache>
            </c:strRef>
          </c:cat>
          <c:val>
            <c:numRef>
              <c:f>Tabelle3!$I$16:$N$16</c:f>
              <c:numCache>
                <c:formatCode>General</c:formatCode>
                <c:ptCount val="6"/>
                <c:pt idx="0">
                  <c:v>313</c:v>
                </c:pt>
                <c:pt idx="1">
                  <c:v>102</c:v>
                </c:pt>
                <c:pt idx="2">
                  <c:v>59</c:v>
                </c:pt>
                <c:pt idx="3">
                  <c:v>28</c:v>
                </c:pt>
                <c:pt idx="4">
                  <c:v>14</c:v>
                </c:pt>
                <c:pt idx="5">
                  <c:v>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446-46FE-AF66-E23572D1A6C9}"/>
            </c:ext>
          </c:extLst>
        </c:ser>
        <c:ser>
          <c:idx val="2"/>
          <c:order val="2"/>
          <c:tx>
            <c:strRef>
              <c:f>Tabelle3!$H$17</c:f>
              <c:strCache>
                <c:ptCount val="1"/>
                <c:pt idx="0">
                  <c:v>Poliomyelitis</c:v>
                </c:pt>
              </c:strCache>
            </c:strRef>
          </c:tx>
          <c:spPr>
            <a:ln w="57150" cap="rnd">
              <a:solidFill>
                <a:schemeClr val="tx1">
                  <a:lumMod val="50000"/>
                  <a:lumOff val="50000"/>
                  <a:alpha val="48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Tabelle3!$I$13:$N$13</c:f>
              <c:strCache>
                <c:ptCount val="6"/>
                <c:pt idx="0">
                  <c:v>1952–1961</c:v>
                </c:pt>
                <c:pt idx="1">
                  <c:v>1962–1971</c:v>
                </c:pt>
                <c:pt idx="2">
                  <c:v>1972–1981</c:v>
                </c:pt>
                <c:pt idx="3">
                  <c:v>1982–1991</c:v>
                </c:pt>
                <c:pt idx="4">
                  <c:v>1992–2001</c:v>
                </c:pt>
                <c:pt idx="5">
                  <c:v>2002–2011</c:v>
                </c:pt>
              </c:strCache>
            </c:strRef>
          </c:cat>
          <c:val>
            <c:numRef>
              <c:f>Tabelle3!$I$17:$N$17</c:f>
              <c:numCache>
                <c:formatCode>General</c:formatCode>
                <c:ptCount val="6"/>
                <c:pt idx="0">
                  <c:v>808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446-46FE-AF66-E23572D1A6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6430152"/>
        <c:axId val="97729432"/>
      </c:lineChart>
      <c:catAx>
        <c:axId val="216430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97729432"/>
        <c:crosses val="autoZero"/>
        <c:auto val="1"/>
        <c:lblAlgn val="ctr"/>
        <c:lblOffset val="100"/>
        <c:noMultiLvlLbl val="0"/>
      </c:catAx>
      <c:valAx>
        <c:axId val="97729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noProof="0" dirty="0">
                    <a:latin typeface="Arial Narrow" panose="020B0606020202030204" pitchFamily="34" charset="0"/>
                  </a:rPr>
                  <a:t>Number of cases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216430152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cdcsp2010/en/healthtopics/immunisation/pages/index.aspx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hyperlink" Target="http://www.who.int/vaccine_safety/initiative/communication/network/approved_vaccine_safety_website/en" TargetMode="External"/><Relationship Id="rId4" Type="http://schemas.openxmlformats.org/officeDocument/2006/relationships/hyperlink" Target="http://www.who.int/topics/immunization/en" TargetMode="External"/></Relationships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EF32923D45854FA5405B9EC2E68546" ma:contentTypeVersion="2" ma:contentTypeDescription="Create a new document." ma:contentTypeScope="" ma:versionID="f075c2737ebcbda2783ea6ad86b7e4b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f9746fe128b0ca74698fd9d7c13d39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8DA737-0754-4338-93D3-060854B52733}"/>
</file>

<file path=customXml/itemProps2.xml><?xml version="1.0" encoding="utf-8"?>
<ds:datastoreItem xmlns:ds="http://schemas.openxmlformats.org/officeDocument/2006/customXml" ds:itemID="{5FB06E3A-234A-4ACD-8288-48B424AC5979}"/>
</file>

<file path=customXml/itemProps3.xml><?xml version="1.0" encoding="utf-8"?>
<ds:datastoreItem xmlns:ds="http://schemas.openxmlformats.org/officeDocument/2006/customXml" ds:itemID="{13AB810C-0C3F-4B8D-81BD-8756C07953C6}"/>
</file>

<file path=customXml/itemProps4.xml><?xml version="1.0" encoding="utf-8"?>
<ds:datastoreItem xmlns:ds="http://schemas.openxmlformats.org/officeDocument/2006/customXml" ds:itemID="{9F39DACA-1FE1-413F-9C9E-EDC1BEE6F901}"/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ECDC_PowerPoint_Template_2009_rev_1_1</Template>
  <TotalTime>14</TotalTime>
  <Words>3302</Words>
  <Application>Microsoft Office PowerPoint</Application>
  <PresentationFormat>On-screen Show (4:3)</PresentationFormat>
  <Paragraphs>291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Arial Narrow</vt:lpstr>
      <vt:lpstr>Calibri</vt:lpstr>
      <vt:lpstr>Tahoma</vt:lpstr>
      <vt:lpstr>Times New Roman</vt:lpstr>
      <vt:lpstr>Wingdings</vt:lpstr>
      <vt:lpstr>ECDC_PowerPoint_Template_2009_rev_1_1</vt:lpstr>
      <vt:lpstr>1_ECDC_PowerPoint_Template_2009_rev_1_4_MSO_2007</vt:lpstr>
      <vt:lpstr>Custom Design</vt:lpstr>
      <vt:lpstr>Let’s talk about protection</vt:lpstr>
      <vt:lpstr>Content overview </vt:lpstr>
      <vt:lpstr>Content overview </vt:lpstr>
      <vt:lpstr>1. Why do we vaccinate children? </vt:lpstr>
      <vt:lpstr>Vaccines save lives and reduce suffering</vt:lpstr>
      <vt:lpstr>…vaccines protect</vt:lpstr>
      <vt:lpstr>Vaccines protect everyone – Example Measles</vt:lpstr>
      <vt:lpstr>Community immunity</vt:lpstr>
      <vt:lpstr>Content overview </vt:lpstr>
      <vt:lpstr>Vaccines</vt:lpstr>
      <vt:lpstr>There are two types of vaccines</vt:lpstr>
      <vt:lpstr>Vaccine schedules</vt:lpstr>
      <vt:lpstr>Example – Swedish vaccine schedule for children</vt:lpstr>
      <vt:lpstr>Diseases versus side effects of vaccination  (examples) </vt:lpstr>
      <vt:lpstr>Example – Measles – A serious disease</vt:lpstr>
      <vt:lpstr>Measles vaccines</vt:lpstr>
      <vt:lpstr>When to avoid vaccines</vt:lpstr>
      <vt:lpstr>Content overview </vt:lpstr>
      <vt:lpstr>How are vaccines approved for use  in EU Member States?</vt:lpstr>
      <vt:lpstr>Monitoring vaccine safety</vt:lpstr>
      <vt:lpstr>Content overview </vt:lpstr>
      <vt:lpstr>Assessing vaccine information on the Internet</vt:lpstr>
      <vt:lpstr>Web resources </vt:lpstr>
      <vt:lpstr>Thank you!</vt:lpstr>
    </vt:vector>
  </TitlesOfParts>
  <Company>ECDC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talk about protection</dc:title>
  <dc:creator>Design: Ira Olaleye;ECDC;Andrea Würz</dc:creator>
  <cp:lastModifiedBy>Andrea Würz</cp:lastModifiedBy>
  <cp:revision>212</cp:revision>
  <cp:lastPrinted>2016-04-22T13:37:40Z</cp:lastPrinted>
  <dcterms:created xsi:type="dcterms:W3CDTF">2015-10-25T09:43:39Z</dcterms:created>
  <dcterms:modified xsi:type="dcterms:W3CDTF">2016-04-22T13:39:08Z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0x010100F9EF32923D45854FA5405B9EC2E68546</vt:lpwstr>
  </property>
  <property fmtid="{D5CDD505-2E9C-101B-9397-08002B2CF9AE}" pid="3" name="_dlc_DocIdItemGuid">
    <vt:lpwstr>e7f9595d-86d9-4e7b-9015-062e11d84c0d</vt:lpwstr>
  </property>
  <property fmtid="{D5CDD505-2E9C-101B-9397-08002B2CF9AE}" pid="4" name="_dlc_DocId">
    <vt:lpwstr>NMFWZX5DU2U3-22-77</vt:lpwstr>
  </property>
  <property fmtid="{D5CDD505-2E9C-101B-9397-08002B2CF9AE}" pid="5" name="_dlc_DocIdUrl">
    <vt:lpwstr>http://ecdcsp2010/en/publications/_layouts/DocIdRedir.aspx?ID=NMFWZX5DU2U3-22-77, NMFWZX5DU2U3-22-77</vt:lpwstr>
  </property>
  <property fmtid="{D5CDD505-2E9C-101B-9397-08002B2CF9AE}" pid="6" name="Order">
    <vt:r8>7700</vt:r8>
  </property>
  <property fmtid="{D5CDD505-2E9C-101B-9397-08002B2CF9AE}" pid="7" name="xd_Signature">
    <vt:bool>false</vt:bool>
  </property>
  <property fmtid="{D5CDD505-2E9C-101B-9397-08002B2CF9AE}" pid="8" name="_dlc_DocIdPersistId">
    <vt:bool>false</vt:bool>
  </property>
  <property fmtid="{D5CDD505-2E9C-101B-9397-08002B2CF9AE}" pid="9" name="xd_ProgID">
    <vt:lpwstr/>
  </property>
  <property fmtid="{D5CDD505-2E9C-101B-9397-08002B2CF9AE}" pid="10" name="_SourceUrl">
    <vt:lpwstr/>
  </property>
  <property fmtid="{D5CDD505-2E9C-101B-9397-08002B2CF9AE}" pid="11" name="_SharedFileIndex">
    <vt:lpwstr/>
  </property>
  <property fmtid="{D5CDD505-2E9C-101B-9397-08002B2CF9AE}" pid="12" name="TemplateUrl">
    <vt:lpwstr/>
  </property>
</Properties>
</file>